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  <p:sldMasterId id="2147483712" r:id="rId3"/>
    <p:sldMasterId id="2147483726" r:id="rId4"/>
    <p:sldMasterId id="2147483730" r:id="rId5"/>
  </p:sldMasterIdLst>
  <p:notesMasterIdLst>
    <p:notesMasterId r:id="rId29"/>
  </p:notesMasterIdLst>
  <p:handoutMasterIdLst>
    <p:handoutMasterId r:id="rId30"/>
  </p:handoutMasterIdLst>
  <p:sldIdLst>
    <p:sldId id="256" r:id="rId6"/>
    <p:sldId id="480" r:id="rId7"/>
    <p:sldId id="520" r:id="rId8"/>
    <p:sldId id="521" r:id="rId9"/>
    <p:sldId id="529" r:id="rId10"/>
    <p:sldId id="527" r:id="rId11"/>
    <p:sldId id="522" r:id="rId12"/>
    <p:sldId id="526" r:id="rId13"/>
    <p:sldId id="523" r:id="rId14"/>
    <p:sldId id="524" r:id="rId15"/>
    <p:sldId id="525" r:id="rId16"/>
    <p:sldId id="530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519" r:id="rId27"/>
    <p:sldId id="268" r:id="rId2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eet_vinci" initials="v" lastIdx="10" clrIdx="0">
    <p:extLst>
      <p:ext uri="{19B8F6BF-5375-455C-9EA6-DF929625EA0E}">
        <p15:presenceInfo xmlns:p15="http://schemas.microsoft.com/office/powerpoint/2012/main" userId="vineet_vinc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8D0"/>
    <a:srgbClr val="A4765E"/>
    <a:srgbClr val="832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4434" autoAdjust="0"/>
  </p:normalViewPr>
  <p:slideViewPr>
    <p:cSldViewPr snapToGrid="0" showGuides="1">
      <p:cViewPr varScale="1">
        <p:scale>
          <a:sx n="93" d="100"/>
          <a:sy n="93" d="100"/>
        </p:scale>
        <p:origin x="78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9D668-99ED-49CF-831F-A840C6D76BAE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92529-66D3-43A7-9086-539AA4A35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2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4A736-C162-4D71-AF44-405F76366576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97AD8-F30C-4F9C-820E-149D077B2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2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etasploit.com/" TargetMode="External"/><Relationship Id="rId3" Type="http://schemas.openxmlformats.org/officeDocument/2006/relationships/hyperlink" Target="http://www.basecamphq.com/" TargetMode="External"/><Relationship Id="rId7" Type="http://schemas.openxmlformats.org/officeDocument/2006/relationships/hyperlink" Target="http://www.bluefountain.com/supply-chain-management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alistapart.com/" TargetMode="External"/><Relationship Id="rId11" Type="http://schemas.openxmlformats.org/officeDocument/2006/relationships/hyperlink" Target="http://www.rapid7.com/products/metasploit-pro.jsp" TargetMode="External"/><Relationship Id="rId5" Type="http://schemas.openxmlformats.org/officeDocument/2006/relationships/hyperlink" Target="http://www.43things.com/" TargetMode="External"/><Relationship Id="rId10" Type="http://schemas.openxmlformats.org/officeDocument/2006/relationships/hyperlink" Target="http://www.rapid7.com/products/metasploit-express.jsp" TargetMode="External"/><Relationship Id="rId4" Type="http://schemas.openxmlformats.org/officeDocument/2006/relationships/hyperlink" Target="http://www.37signals.com/" TargetMode="External"/><Relationship Id="rId9" Type="http://schemas.openxmlformats.org/officeDocument/2006/relationships/hyperlink" Target="http://www.rapid7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PRD layout, </a:t>
            </a:r>
            <a:br>
              <a:rPr lang="en-IN" dirty="0" smtClean="0"/>
            </a:br>
            <a:r>
              <a:rPr lang="en-IN" dirty="0" smtClean="0"/>
              <a:t>Understanding it's basic features, </a:t>
            </a:r>
            <a:br>
              <a:rPr lang="en-IN" dirty="0" smtClean="0"/>
            </a:br>
            <a:r>
              <a:rPr lang="en-IN" dirty="0" smtClean="0"/>
              <a:t>designing basic report containing graphical chart,</a:t>
            </a:r>
            <a:br>
              <a:rPr lang="en-IN" dirty="0" smtClean="0"/>
            </a:br>
            <a:r>
              <a:rPr lang="en-IN" dirty="0" smtClean="0"/>
              <a:t>Conditional Formatting, </a:t>
            </a:r>
            <a:br>
              <a:rPr lang="en-IN" dirty="0" smtClean="0"/>
            </a:br>
            <a:r>
              <a:rPr lang="en-IN" dirty="0" smtClean="0"/>
              <a:t>studying the PRPT file format, </a:t>
            </a:r>
            <a:br>
              <a:rPr lang="en-IN" dirty="0" smtClean="0"/>
            </a:br>
            <a:r>
              <a:rPr lang="en-IN" dirty="0" smtClean="0"/>
              <a:t>building a basic report in PDF report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459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>
                <a:solidFill>
                  <a:prstClr val="black"/>
                </a:solidFill>
              </a:rPr>
              <a:pPr/>
              <a:t>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94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>
                <a:solidFill>
                  <a:prstClr val="black"/>
                </a:solidFill>
              </a:rPr>
              <a:pPr/>
              <a:t>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6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The TIOBE index, which ranks the popularity and growth of programming languages.</a:t>
            </a:r>
          </a:p>
          <a:p>
            <a:endParaRPr lang="en-US" sz="9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MorPHA</a:t>
            </a:r>
            <a:r>
              <a: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The interaction,</a:t>
            </a:r>
            <a:r>
              <a:rPr lang="en-US" sz="9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communication, cooperation between humans and intelligent Robot assistants. 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research project was completed successfully in June 2003. </a:t>
            </a:r>
          </a:p>
          <a:p>
            <a:endParaRPr lang="en-US" sz="9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Alcatel-Lucent is at the forefront of global communications, providing products and innovations in IP and cloud networking, as well as ultra-broadband fixed and wireless access, to service providers, enterprises and institutions throughout the world.</a:t>
            </a:r>
          </a:p>
          <a:p>
            <a:endParaRPr lang="en-US" sz="9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9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N" sz="900" b="0" i="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Basecamp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 web-based project management application developed by</a:t>
            </a:r>
            <a:r>
              <a:rPr lang="en-IN" sz="9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37signals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programmed entirely in Ruby.</a:t>
            </a:r>
          </a:p>
          <a:p>
            <a:r>
              <a:rPr lang="en-IN" sz="9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43 Things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allows you to keep a list of goals and share it with the world. It was developed entirely in Ruby.</a:t>
            </a:r>
          </a:p>
          <a:p>
            <a:r>
              <a:rPr lang="en-IN" sz="9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A List Apart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 magazine for people who make websites that has been around since 1997, has recently been revamped and uses a custom application built with Ruby on Rails.</a:t>
            </a:r>
          </a:p>
          <a:p>
            <a:r>
              <a:rPr lang="en-IN" sz="9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Blue Sequence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 sophisticated mission-critical application which forms part of Toyota Motor Manufacturing’s own “sequence-in-time” production process, has recently been selected as finalist the British Computer (BCS) Information Management Awards.</a:t>
            </a:r>
          </a:p>
          <a:p>
            <a:endParaRPr lang="en-US" dirty="0" smtClean="0"/>
          </a:p>
          <a:p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 </a:t>
            </a:r>
            <a:r>
              <a:rPr lang="en-IN" sz="900" b="0" i="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Metasploit</a:t>
            </a:r>
            <a:r>
              <a:rPr lang="en-IN" sz="9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 Framework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 community open source project managed by </a:t>
            </a:r>
            <a:r>
              <a:rPr lang="en-IN" sz="9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9"/>
              </a:rPr>
              <a:t>Rapid7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a free penetration testing platform that helps IT professionals assess the security of their networks and applications. The </a:t>
            </a:r>
            <a:r>
              <a:rPr lang="en-IN" sz="9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Metasploit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 consists of over 700,000 lines of code and has been downloaded over a million times in 2010. The commercial </a:t>
            </a:r>
            <a:r>
              <a:rPr lang="en-IN" sz="9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editions</a:t>
            </a:r>
            <a:r>
              <a:rPr lang="en-IN" sz="900" b="0" i="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0"/>
              </a:rPr>
              <a:t>Metasploit</a:t>
            </a:r>
            <a:r>
              <a:rPr lang="en-IN" sz="9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0"/>
              </a:rPr>
              <a:t> Express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and </a:t>
            </a:r>
            <a:r>
              <a:rPr lang="en-IN" sz="900" b="0" i="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1"/>
              </a:rPr>
              <a:t>Metasploit</a:t>
            </a:r>
            <a:r>
              <a:rPr lang="en-IN" sz="9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1"/>
              </a:rPr>
              <a:t> Pro</a:t>
            </a:r>
            <a:r>
              <a:rPr lang="en-IN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developed by Rapid7 are also based on Ruby.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>
                <a:solidFill>
                  <a:prstClr val="black"/>
                </a:solidFill>
              </a:rPr>
              <a:pPr/>
              <a:t>10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6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71192"/>
            <a:ext cx="70104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184952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519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843185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1" y="765256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16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2" descr="E:\Pradeepa N_2014\Gra_Stocke\Annie\Annie_2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-2581" b="-1"/>
          <a:stretch/>
        </p:blipFill>
        <p:spPr bwMode="auto">
          <a:xfrm>
            <a:off x="1503518" y="964642"/>
            <a:ext cx="1779354" cy="3909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3443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8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763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355759"/>
            <a:ext cx="3929586" cy="23822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832639"/>
            <a:ext cx="3943350" cy="3763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230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4"/>
          <p:cNvGrpSpPr>
            <a:grpSpLocks/>
          </p:cNvGrpSpPr>
          <p:nvPr userDrawn="1"/>
        </p:nvGrpSpPr>
        <p:grpSpPr bwMode="auto">
          <a:xfrm>
            <a:off x="722313" y="2257425"/>
            <a:ext cx="2601912" cy="2371725"/>
            <a:chOff x="684209" y="1762202"/>
            <a:chExt cx="2804581" cy="2175717"/>
          </a:xfrm>
        </p:grpSpPr>
        <p:sp>
          <p:nvSpPr>
            <p:cNvPr id="5" name="object 4"/>
            <p:cNvSpPr>
              <a:spLocks/>
            </p:cNvSpPr>
            <p:nvPr/>
          </p:nvSpPr>
          <p:spPr bwMode="auto">
            <a:xfrm>
              <a:off x="684209" y="1849580"/>
              <a:ext cx="2804581" cy="1966009"/>
            </a:xfrm>
            <a:custGeom>
              <a:avLst/>
              <a:gdLst>
                <a:gd name="T0" fmla="*/ 1259027 w 2804581"/>
                <a:gd name="T1" fmla="*/ 5541 h 1965606"/>
                <a:gd name="T2" fmla="*/ 1051882 w 2804581"/>
                <a:gd name="T3" fmla="*/ 31099 h 1965606"/>
                <a:gd name="T4" fmla="*/ 856487 w 2804581"/>
                <a:gd name="T5" fmla="*/ 77762 h 1965606"/>
                <a:gd name="T6" fmla="*/ 675790 w 2804581"/>
                <a:gd name="T7" fmla="*/ 142125 h 1965606"/>
                <a:gd name="T8" fmla="*/ 509771 w 2804581"/>
                <a:gd name="T9" fmla="*/ 225429 h 1965606"/>
                <a:gd name="T10" fmla="*/ 364346 w 2804581"/>
                <a:gd name="T11" fmla="*/ 323208 h 1965606"/>
                <a:gd name="T12" fmla="*/ 239453 w 2804581"/>
                <a:gd name="T13" fmla="*/ 434234 h 1965606"/>
                <a:gd name="T14" fmla="*/ 138095 w 2804581"/>
                <a:gd name="T15" fmla="*/ 557495 h 1965606"/>
                <a:gd name="T16" fmla="*/ 63172 w 2804581"/>
                <a:gd name="T17" fmla="*/ 691881 h 1965606"/>
                <a:gd name="T18" fmla="*/ 16159 w 2804581"/>
                <a:gd name="T19" fmla="*/ 835145 h 1965606"/>
                <a:gd name="T20" fmla="*/ 0 w 2804581"/>
                <a:gd name="T21" fmla="*/ 985064 h 1965606"/>
                <a:gd name="T22" fmla="*/ 16159 w 2804581"/>
                <a:gd name="T23" fmla="*/ 1134995 h 1965606"/>
                <a:gd name="T24" fmla="*/ 63172 w 2804581"/>
                <a:gd name="T25" fmla="*/ 1278263 h 1965606"/>
                <a:gd name="T26" fmla="*/ 138095 w 2804581"/>
                <a:gd name="T27" fmla="*/ 1412643 h 1965606"/>
                <a:gd name="T28" fmla="*/ 239453 w 2804581"/>
                <a:gd name="T29" fmla="*/ 1537016 h 1965606"/>
                <a:gd name="T30" fmla="*/ 364346 w 2804581"/>
                <a:gd name="T31" fmla="*/ 1648084 h 1965606"/>
                <a:gd name="T32" fmla="*/ 509771 w 2804581"/>
                <a:gd name="T33" fmla="*/ 1745802 h 1965606"/>
                <a:gd name="T34" fmla="*/ 675790 w 2804581"/>
                <a:gd name="T35" fmla="*/ 1829107 h 1965606"/>
                <a:gd name="T36" fmla="*/ 856487 w 2804581"/>
                <a:gd name="T37" fmla="*/ 1893519 h 1965606"/>
                <a:gd name="T38" fmla="*/ 1051882 w 2804581"/>
                <a:gd name="T39" fmla="*/ 1940161 h 1965606"/>
                <a:gd name="T40" fmla="*/ 1259027 w 2804581"/>
                <a:gd name="T41" fmla="*/ 1965703 h 1965606"/>
                <a:gd name="T42" fmla="*/ 1474975 w 2804581"/>
                <a:gd name="T43" fmla="*/ 1970146 h 1965606"/>
                <a:gd name="T44" fmla="*/ 1685068 w 2804581"/>
                <a:gd name="T45" fmla="*/ 1951265 h 1965606"/>
                <a:gd name="T46" fmla="*/ 1884864 w 2804581"/>
                <a:gd name="T47" fmla="*/ 1911289 h 1965606"/>
                <a:gd name="T48" fmla="*/ 2071518 w 2804581"/>
                <a:gd name="T49" fmla="*/ 1852421 h 1965606"/>
                <a:gd name="T50" fmla="*/ 2294651 w 2804581"/>
                <a:gd name="T51" fmla="*/ 1745802 h 1965606"/>
                <a:gd name="T52" fmla="*/ 2440199 w 2804581"/>
                <a:gd name="T53" fmla="*/ 1648084 h 1965606"/>
                <a:gd name="T54" fmla="*/ 2565072 w 2804581"/>
                <a:gd name="T55" fmla="*/ 1537016 h 1965606"/>
                <a:gd name="T56" fmla="*/ 2666403 w 2804581"/>
                <a:gd name="T57" fmla="*/ 1412643 h 1965606"/>
                <a:gd name="T58" fmla="*/ 2741326 w 2804581"/>
                <a:gd name="T59" fmla="*/ 1278263 h 1965606"/>
                <a:gd name="T60" fmla="*/ 2788409 w 2804581"/>
                <a:gd name="T61" fmla="*/ 1134995 h 1965606"/>
                <a:gd name="T62" fmla="*/ 2804581 w 2804581"/>
                <a:gd name="T63" fmla="*/ 985064 h 1965606"/>
                <a:gd name="T64" fmla="*/ 2788409 w 2804581"/>
                <a:gd name="T65" fmla="*/ 835145 h 1965606"/>
                <a:gd name="T66" fmla="*/ 2741326 w 2804581"/>
                <a:gd name="T67" fmla="*/ 691881 h 1965606"/>
                <a:gd name="T68" fmla="*/ 2666403 w 2804581"/>
                <a:gd name="T69" fmla="*/ 557495 h 1965606"/>
                <a:gd name="T70" fmla="*/ 2565072 w 2804581"/>
                <a:gd name="T71" fmla="*/ 434234 h 1965606"/>
                <a:gd name="T72" fmla="*/ 2440199 w 2804581"/>
                <a:gd name="T73" fmla="*/ 323209 h 1965606"/>
                <a:gd name="T74" fmla="*/ 2294651 w 2804581"/>
                <a:gd name="T75" fmla="*/ 225429 h 1965606"/>
                <a:gd name="T76" fmla="*/ 2130269 w 2804581"/>
                <a:gd name="T77" fmla="*/ 142125 h 1965606"/>
                <a:gd name="T78" fmla="*/ 1948037 w 2804581"/>
                <a:gd name="T79" fmla="*/ 77762 h 1965606"/>
                <a:gd name="T80" fmla="*/ 1752642 w 2804581"/>
                <a:gd name="T81" fmla="*/ 31099 h 1965606"/>
                <a:gd name="T82" fmla="*/ 1546971 w 2804581"/>
                <a:gd name="T83" fmla="*/ 5541 h 196560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object 5"/>
            <p:cNvSpPr>
              <a:spLocks noChangeArrowheads="1"/>
            </p:cNvSpPr>
            <p:nvPr/>
          </p:nvSpPr>
          <p:spPr bwMode="auto">
            <a:xfrm>
              <a:off x="942593" y="1762202"/>
              <a:ext cx="2034563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BFCCD384-0A75-45FE-ACE6-58B5DAFECE50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</p:spTree>
    <p:extLst>
      <p:ext uri="{BB962C8B-B14F-4D97-AF65-F5344CB8AC3E}">
        <p14:creationId xmlns:p14="http://schemas.microsoft.com/office/powerpoint/2010/main" val="1839182342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657225"/>
            <a:ext cx="6624637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3A343B10-BEFE-406B-8E87-4016B1B011A4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474747"/>
                </a:solidFill>
              </a:defRPr>
            </a:lvl1pPr>
          </a:lstStyle>
          <a:p>
            <a:pPr>
              <a:defRPr/>
            </a:pPr>
            <a:fld id="{8BB9BB64-ED26-4122-B0A2-36D9BEE81D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4435494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r="3827" b="9027"/>
          <a:stretch>
            <a:fillRect/>
          </a:stretch>
        </p:blipFill>
        <p:spPr bwMode="auto">
          <a:xfrm>
            <a:off x="4681538" y="1265238"/>
            <a:ext cx="3743325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FDAC8EFF-7A5E-49B7-B412-E227BE269B62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474747"/>
                </a:solidFill>
              </a:defRPr>
            </a:lvl1pPr>
          </a:lstStyle>
          <a:p>
            <a:pPr>
              <a:defRPr/>
            </a:pPr>
            <a:fld id="{84CA5575-0FDA-4A87-99DE-EF4ED07BA0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1429823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6403058"/>
              </p:ext>
            </p:extLst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730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/>
          </a:blip>
          <a:stretch>
            <a:fillRect/>
          </a:stretch>
        </p:blipFill>
        <p:spPr>
          <a:xfrm>
            <a:off x="3605326" y="698984"/>
            <a:ext cx="5424375" cy="4068281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altLang="en-US" sz="1200" b="1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fld id="{0074342E-9D0B-42B2-AF78-AD6FBE8016A0}" type="slidenum">
              <a:rPr lang="en-IN" altLang="en-US" sz="1200" smtClean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altLang="en-US" sz="1200" smtClean="0">
              <a:solidFill>
                <a:srgbClr val="0070C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143500" y="4795838"/>
            <a:ext cx="40005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474747"/>
                </a:solidFill>
              </a:defRPr>
            </a:lvl1pPr>
          </a:lstStyle>
          <a:p>
            <a:pPr>
              <a:defRPr/>
            </a:pPr>
            <a:fld id="{0B9180CD-2810-4A29-B851-69ACBF8CB1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266782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2" y="285750"/>
            <a:ext cx="1614488" cy="2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945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</a:t>
            </a:r>
            <a:r>
              <a:rPr lang="en-US" sz="1200" baseline="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8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19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 userDrawn="1"/>
        </p:nvSpPr>
        <p:spPr>
          <a:xfrm>
            <a:off x="0" y="598488"/>
            <a:ext cx="466725" cy="82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8740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666749"/>
            <a:ext cx="4286250" cy="44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744462" y="3594303"/>
            <a:ext cx="4242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000" b="1" dirty="0" smtClean="0">
                <a:solidFill>
                  <a:srgbClr val="1F497D">
                    <a:lumMod val="75000"/>
                  </a:srgbClr>
                </a:solidFill>
                <a:latin typeface="Castellar" pitchFamily="18" charset="0"/>
              </a:rPr>
              <a:t>Data Science</a:t>
            </a:r>
            <a:endParaRPr lang="en-IN" sz="4000" b="1" dirty="0">
              <a:solidFill>
                <a:srgbClr val="1F497D">
                  <a:lumMod val="75000"/>
                </a:srgbClr>
              </a:solidFill>
              <a:latin typeface="Castellar" pitchFamily="18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399568" y="4275455"/>
            <a:ext cx="493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rgbClr val="1F497D">
                    <a:lumMod val="75000"/>
                  </a:srgbClr>
                </a:solidFill>
                <a:latin typeface="Castellar" pitchFamily="18" charset="0"/>
              </a:rPr>
              <a:t>Module 1: Introduction </a:t>
            </a:r>
          </a:p>
          <a:p>
            <a:pPr algn="ctr" defTabSz="914400"/>
            <a:r>
              <a:rPr lang="en-US" sz="2000" b="1" dirty="0" smtClean="0">
                <a:solidFill>
                  <a:srgbClr val="1F497D">
                    <a:lumMod val="75000"/>
                  </a:srgbClr>
                </a:solidFill>
                <a:latin typeface="Castellar" pitchFamily="18" charset="0"/>
              </a:rPr>
              <a:t>to Data Science</a:t>
            </a:r>
            <a:endParaRPr lang="en-IN" sz="2000" b="1" dirty="0">
              <a:solidFill>
                <a:srgbClr val="1F497D">
                  <a:lumMod val="75000"/>
                </a:srgbClr>
              </a:solidFill>
              <a:latin typeface="Castellar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07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3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Table 21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 on Large Data Base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1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39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 sz="180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sz="1800">
                <a:solidFill>
                  <a:srgbClr val="2626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3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22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0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7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6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4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371368" y="4356249"/>
            <a:ext cx="772633" cy="822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3200400" y="1200152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1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931117" y="2715325"/>
            <a:ext cx="1459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 smtClean="0">
                <a:solidFill>
                  <a:srgbClr val="0070C0"/>
                </a:solidFill>
                <a:latin typeface="Calibri Light" panose="020F0302020204030204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30206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2" y="285750"/>
            <a:ext cx="1614488" cy="29060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32881452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340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615406" y="4767264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Link</a:t>
            </a:r>
            <a:endParaRPr lang="en-IN" sz="1200" dirty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848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98" y="0"/>
            <a:ext cx="3049404" cy="30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19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76803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2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6" y="698984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293264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1" y="2258040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25457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rve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282920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1393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6" y="555627"/>
            <a:ext cx="6624736" cy="416100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367980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39661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C569-3C8F-674C-9C45-3DDEF7D64CB1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8/24/2015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92C3-73B8-C14F-934F-3D218367FA6D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16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5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3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32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32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9546" y="980851"/>
            <a:ext cx="1779354" cy="381105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428741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2" y="285750"/>
            <a:ext cx="1614488" cy="29060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37240511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2" y="285750"/>
            <a:ext cx="1614488" cy="29060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826955" y="4738388"/>
            <a:ext cx="231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36084135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2" y="285750"/>
            <a:ext cx="1614488" cy="2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4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67119" y="-117039"/>
            <a:ext cx="3048264" cy="304826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378445" y="4738388"/>
            <a:ext cx="2677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5618141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378445" y="4738388"/>
            <a:ext cx="2677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268571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8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687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9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8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6" y="698984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8445" y="4738388"/>
            <a:ext cx="2677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12797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1" y="2258040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378445" y="4738388"/>
            <a:ext cx="2677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96159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rve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378445" y="4738388"/>
            <a:ext cx="2677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29997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6" y="555627"/>
            <a:ext cx="6624736" cy="416100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8445" y="4738388"/>
            <a:ext cx="2677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234009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8445" y="4738388"/>
            <a:ext cx="2677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163400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C569-3C8F-674C-9C45-3DDEF7D64CB1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8/24/2015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92C3-73B8-C14F-934F-3D218367FA6D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436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5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3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32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32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9546" y="980851"/>
            <a:ext cx="1779354" cy="38110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6378445" y="4738388"/>
            <a:ext cx="2677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http://www.edureka.co/ruby-on-rails</a:t>
            </a:r>
          </a:p>
        </p:txBody>
      </p:sp>
    </p:spTree>
    <p:extLst>
      <p:ext uri="{BB962C8B-B14F-4D97-AF65-F5344CB8AC3E}">
        <p14:creationId xmlns:p14="http://schemas.microsoft.com/office/powerpoint/2010/main" val="263733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3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6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37985" y="4764109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www.edureka.co/ruby-on-rails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90432"/>
            <a:ext cx="7886700" cy="647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3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78" r:id="rId3"/>
    <p:sldLayoutId id="2147483663" r:id="rId4"/>
    <p:sldLayoutId id="2147483670" r:id="rId5"/>
    <p:sldLayoutId id="2147483674" r:id="rId6"/>
    <p:sldLayoutId id="2147483672" r:id="rId7"/>
    <p:sldLayoutId id="2147483675" r:id="rId8"/>
    <p:sldLayoutId id="2147483673" r:id="rId9"/>
    <p:sldLayoutId id="2147483671" r:id="rId10"/>
    <p:sldLayoutId id="2147483676" r:id="rId11"/>
    <p:sldLayoutId id="2147483679" r:id="rId12"/>
    <p:sldLayoutId id="2147483680" r:id="rId13"/>
    <p:sldLayoutId id="2147483677" r:id="rId14"/>
    <p:sldLayoutId id="2147483667" r:id="rId15"/>
    <p:sldLayoutId id="2147483668" r:id="rId16"/>
    <p:sldLayoutId id="2147483683" r:id="rId17"/>
    <p:sldLayoutId id="2147483685" r:id="rId18"/>
    <p:sldLayoutId id="2147483686" r:id="rId19"/>
    <p:sldLayoutId id="2147483688" r:id="rId20"/>
    <p:sldLayoutId id="2147483689" r:id="rId21"/>
    <p:sldLayoutId id="2147483690" r:id="rId22"/>
    <p:sldLayoutId id="2147483693" r:id="rId23"/>
    <p:sldLayoutId id="2147483694" r:id="rId24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8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83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1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7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59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461820" y="4767264"/>
            <a:ext cx="460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http://www.edureka.co/android-development-certification-course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edureka.co" TargetMode="External"/><Relationship Id="rId2" Type="http://schemas.openxmlformats.org/officeDocument/2006/relationships/hyperlink" Target="http://www.edureka.co/ruby-on-rail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8970" y="2745626"/>
            <a:ext cx="762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View 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Ruby On Rails course details at 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www.edureka.co/ruby-on-rails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483" y="3264032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For Queries:</a:t>
            </a:r>
          </a:p>
          <a:p>
            <a:pPr lvl="1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Twitter @edurekaIN: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#askEdureka</a:t>
            </a: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Facebook </a:t>
            </a:r>
            <a:r>
              <a:rPr lang="en-US" sz="1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/edurekaIN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76583" y="3264166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sales@edureka.co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373" y="2293769"/>
            <a:ext cx="898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stellar" panose="020A0402060406010301" pitchFamily="18" charset="0"/>
              </a:rPr>
              <a:t>Building Application With Ruby On Rails Framework</a:t>
            </a:r>
            <a:endParaRPr lang="en-IN" sz="1800" b="1" dirty="0">
              <a:latin typeface="Castellar" panose="020A0402060406010301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19" y="54160"/>
            <a:ext cx="2439664" cy="24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5300" y="819150"/>
            <a:ext cx="773849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Ruby is a </a:t>
            </a: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popular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language in the league of Python, Perl, PHP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prstClr val="black"/>
                </a:solidFill>
              </a:rPr>
              <a:t> 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Ruby is </a:t>
            </a: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Object-Oriented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in the purest sense and has flexible Object model than any other languages </a:t>
            </a:r>
          </a:p>
          <a:p>
            <a:pPr marL="171450" indent="-171450"/>
            <a:endParaRPr lang="en-US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2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Its is available on </a:t>
            </a: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Windows/Mac/Linux</a:t>
            </a:r>
          </a:p>
          <a:p>
            <a:pPr marL="0" lvl="2"/>
            <a:endParaRPr lang="en-US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2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Learning Ruby helps to work on </a:t>
            </a: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Ruby on Rails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an open source web application framework that is used to create web applications</a:t>
            </a:r>
          </a:p>
          <a:p>
            <a:pPr marL="171450" lvl="2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2" indent="-171450"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It also has a </a:t>
            </a:r>
            <a:r>
              <a:rPr lang="en-IN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dynamic type system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IN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automatic memory management</a:t>
            </a:r>
            <a:endParaRPr lang="en-US" sz="1200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2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2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lvl="2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 smtClean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0692" y="105667"/>
            <a:ext cx="605044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  <a:sym typeface="Calibri"/>
                <a:rtl val="0"/>
              </a:rPr>
              <a:t>Advantages</a:t>
            </a:r>
            <a:endParaRPr lang="en-US" sz="2600" dirty="0">
              <a:solidFill>
                <a:srgbClr val="262626"/>
              </a:solidFill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22502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651460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Examples of Application built on Ruby on Rails</a:t>
            </a:r>
            <a:endParaRPr lang="en-US" sz="2600" dirty="0">
              <a:solidFill>
                <a:srgbClr val="262626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4183" y="3229195"/>
            <a:ext cx="3252788" cy="1198563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8581" y="974509"/>
            <a:ext cx="1801628" cy="21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/>
          <a:srcRect l="1881" t="6779" r="2118" b="5086"/>
          <a:stretch>
            <a:fillRect/>
          </a:stretch>
        </p:blipFill>
        <p:spPr bwMode="auto">
          <a:xfrm>
            <a:off x="4889358" y="3331490"/>
            <a:ext cx="3886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hopif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542" y="1122682"/>
            <a:ext cx="2433710" cy="1440913"/>
          </a:xfrm>
          <a:prstGeom prst="rect">
            <a:avLst/>
          </a:prstGeom>
        </p:spPr>
      </p:pic>
      <p:pic>
        <p:nvPicPr>
          <p:cNvPr id="10" name="Picture 9" descr="githu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56" y="1231288"/>
            <a:ext cx="2218813" cy="13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7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Rails Golden Rules</a:t>
            </a:r>
            <a:endParaRPr lang="en-US" sz="2600" dirty="0">
              <a:solidFill>
                <a:srgbClr val="26262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" y="831676"/>
            <a:ext cx="77217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Convention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configuration(COC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COC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 that the developer should only be specifying unconventional aspects of the application. Ruby on Rails conventions guides you to less code and less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repetition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Don’t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 Yourself (DRY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DRY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 that information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found in a single and common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location, where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developer can reuse the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1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Rails Architecture </a:t>
            </a:r>
            <a:endParaRPr lang="en-US" sz="2600" dirty="0">
              <a:solidFill>
                <a:srgbClr val="26262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" y="831676"/>
            <a:ext cx="772177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Rails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 are implemented using the Model-View-Controller (MVC)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be denoted as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ActiveRecord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Back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 Database and Tables will be handled by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ActiveRecord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be denoted as ActionView </a:t>
            </a:r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Front end tools will be handled by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ActionView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be denoted as ActionController </a:t>
            </a:r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Request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responses will be handled by ActionController</a:t>
            </a:r>
          </a:p>
        </p:txBody>
      </p:sp>
    </p:spTree>
    <p:extLst>
      <p:ext uri="{BB962C8B-B14F-4D97-AF65-F5344CB8AC3E}">
        <p14:creationId xmlns:p14="http://schemas.microsoft.com/office/powerpoint/2010/main" val="13334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MVC Architecture </a:t>
            </a:r>
            <a:endParaRPr lang="en-US" sz="2600" dirty="0">
              <a:solidFill>
                <a:srgbClr val="26262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98" y="1009414"/>
            <a:ext cx="4852313" cy="36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1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0" y="831676"/>
            <a:ext cx="7750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Rails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can be created using the following command</a:t>
            </a:r>
          </a:p>
          <a:p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</a:p>
          <a:p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&gt;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rails new </a:t>
            </a:r>
            <a:r>
              <a:rPr lang="en-US" sz="1200" dirty="0" err="1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app_name</a:t>
            </a:r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When you create an application using the rails helper script, you can see that a new directly structure is created for your application. The directory structure will have to following directories that will be explained in the next slide. 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0692" y="105667"/>
            <a:ext cx="4677145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  <a:sym typeface="Calibri"/>
                <a:rtl val="0"/>
              </a:rPr>
              <a:t>Creating a Rails Application</a:t>
            </a:r>
            <a:endParaRPr lang="en-US" sz="2600" kern="0" dirty="0">
              <a:solidFill>
                <a:srgbClr val="262626"/>
              </a:solidFill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4668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0692" y="105667"/>
            <a:ext cx="4677145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  <a:sym typeface="Calibri"/>
                <a:rtl val="0"/>
              </a:rPr>
              <a:t>Directory Layout</a:t>
            </a:r>
            <a:endParaRPr lang="en-US" sz="2600" kern="0" dirty="0">
              <a:solidFill>
                <a:srgbClr val="262626"/>
              </a:solidFill>
              <a:ea typeface="Calibri"/>
              <a:cs typeface="Calibri"/>
              <a:sym typeface="Calibri"/>
              <a:rtl val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99160" y="914400"/>
          <a:ext cx="7696200" cy="3375355"/>
        </p:xfrm>
        <a:graphic>
          <a:graphicData uri="http://schemas.openxmlformats.org/drawingml/2006/table">
            <a:tbl>
              <a:tblPr firstRow="1" bandRow="1"/>
              <a:tblGrid>
                <a:gridCol w="1589700"/>
                <a:gridCol w="6106500"/>
              </a:tblGrid>
              <a:tr h="326124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b="1" dirty="0" smtClean="0">
                          <a:solidFill>
                            <a:schemeClr val="lt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File</a:t>
                      </a:r>
                      <a:r>
                        <a:rPr lang="en-US" sz="1200" b="1" baseline="0" dirty="0" smtClean="0">
                          <a:solidFill>
                            <a:schemeClr val="lt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/Folder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Purpose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app/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Contains the controllers, models, views, helpers, mailers and assets for your application. 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bin/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Contains the rails script that starts your app and can contain other scripts you use to deploy or run your application.</a:t>
                      </a: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err="1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config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Configure your application's routes, database, and more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condig.ru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Rack configuration for Rack based servers used to start the application.</a:t>
                      </a: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err="1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db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Contains your current database schema, as well as the database migrations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066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Gemfile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l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Gemfile.lock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These files allow you to specify what gem dependencies are needed for your Rails application. These files are used by the Bundler gem. </a:t>
                      </a:r>
                    </a:p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066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Lib/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Extended modules for you application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066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Log/ 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Application log files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8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0692" y="105667"/>
            <a:ext cx="4677145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  <a:sym typeface="Calibri"/>
                <a:rtl val="0"/>
              </a:rPr>
              <a:t>Directory Layout (Contd.)</a:t>
            </a:r>
            <a:endParaRPr lang="en-US" sz="2600" kern="0" dirty="0">
              <a:solidFill>
                <a:srgbClr val="262626"/>
              </a:solidFill>
              <a:ea typeface="Calibri"/>
              <a:cs typeface="Calibri"/>
              <a:sym typeface="Calibri"/>
              <a:rtl val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99160" y="1162616"/>
          <a:ext cx="7696200" cy="2794017"/>
        </p:xfrm>
        <a:graphic>
          <a:graphicData uri="http://schemas.openxmlformats.org/drawingml/2006/table">
            <a:tbl>
              <a:tblPr firstRow="1" bandRow="1"/>
              <a:tblGrid>
                <a:gridCol w="1589700"/>
                <a:gridCol w="6106500"/>
              </a:tblGrid>
              <a:tr h="326124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b="1" dirty="0" smtClean="0">
                          <a:solidFill>
                            <a:schemeClr val="lt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File</a:t>
                      </a:r>
                      <a:r>
                        <a:rPr lang="en-US" sz="1200" b="1" baseline="0" dirty="0" smtClean="0">
                          <a:solidFill>
                            <a:schemeClr val="lt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/Folder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Purpose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public/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The only folder seen by the world as-is. Contains static files and compiled assets.</a:t>
                      </a: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Rake</a:t>
                      </a:r>
                      <a:r>
                        <a:rPr lang="en-US" sz="1200" baseline="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file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This file locates and loads tasks that can be run from the command line. Rather than changing Rakefile, you should add your own tasks by adding files to the lib/tasks directory of your application</a:t>
                      </a: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err="1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README</a:t>
                      </a:r>
                      <a:r>
                        <a:rPr lang="en-US" sz="1200" baseline="0" dirty="0" err="1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.rdoc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This is a brief instruction manual for your application. You should edit this file to tell others what your application does, how to set it up, and so on.</a:t>
                      </a: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test/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 tests, fixtures, and other test apparatus.</a:t>
                      </a: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90669">
                <a:tc>
                  <a:txBody>
                    <a:bodyPr/>
                    <a:lstStyle>
                      <a:lvl1pPr marL="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3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29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5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6" algn="l" defTabSz="91433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 err="1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tmp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endParaRPr lang="en-US" sz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Temporary files (like cache, </a:t>
                      </a:r>
                      <a:r>
                        <a:rPr lang="en-US" sz="12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pid</a:t>
                      </a:r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and session files).</a:t>
                      </a: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066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Vendor/ </a:t>
                      </a: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 place for all third-party code. In a typical Rails application this includes vendor’s gems.</a:t>
                      </a:r>
                    </a:p>
                  </a:txBody>
                  <a:tcPr marL="105243" marR="105243" marT="52621" marB="52621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0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95300" y="831676"/>
            <a:ext cx="336346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Rails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can be booted using the following command</a:t>
            </a:r>
          </a:p>
          <a:p>
            <a:pPr lvl="1"/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rails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This command will fire up 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WEBrick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web server distributed with Ruby.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 is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is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3000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://127.0.0.1:3000</a:t>
            </a:r>
          </a:p>
          <a:p>
            <a:pPr lvl="1"/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Running Rails Application </a:t>
            </a:r>
            <a:endParaRPr lang="en-US" sz="2600" dirty="0">
              <a:solidFill>
                <a:srgbClr val="262626"/>
              </a:solidFill>
            </a:endParaRPr>
          </a:p>
        </p:txBody>
      </p:sp>
      <p:pic>
        <p:nvPicPr>
          <p:cNvPr id="5" name="Picture 4" descr="New Picture (46)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10" y="915807"/>
            <a:ext cx="5090064" cy="19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95300" y="831676"/>
            <a:ext cx="7752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see your application in action, open a browser window and navigate to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localhost:3000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Running Rails Application (Contd.) </a:t>
            </a:r>
            <a:endParaRPr lang="en-US" sz="2600" dirty="0">
              <a:solidFill>
                <a:srgbClr val="262626"/>
              </a:solidFill>
            </a:endParaRPr>
          </a:p>
        </p:txBody>
      </p:sp>
      <p:pic>
        <p:nvPicPr>
          <p:cNvPr id="7" name="Picture 6" descr="rails_welcome.png"/>
          <p:cNvPicPr>
            <a:picLocks noChangeAspect="1"/>
          </p:cNvPicPr>
          <p:nvPr/>
        </p:nvPicPr>
        <p:blipFill rotWithShape="1">
          <a:blip r:embed="rId2"/>
          <a:srcRect l="3459" t="5273" r="3435" b="4957"/>
          <a:stretch/>
        </p:blipFill>
        <p:spPr>
          <a:xfrm>
            <a:off x="1731526" y="1196503"/>
            <a:ext cx="5700409" cy="35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>
                <a:solidFill>
                  <a:srgbClr val="262626"/>
                </a:solidFill>
                <a:latin typeface="+mj-lt"/>
              </a:rPr>
              <a:t>Objectives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313" y="824359"/>
            <a:ext cx="493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understand: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587" y="1163002"/>
            <a:ext cx="7202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Ruby on Rails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of Ruby on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Rails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Building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Rails Application</a:t>
            </a:r>
          </a:p>
        </p:txBody>
      </p:sp>
    </p:spTree>
    <p:extLst>
      <p:ext uri="{BB962C8B-B14F-4D97-AF65-F5344CB8AC3E}">
        <p14:creationId xmlns:p14="http://schemas.microsoft.com/office/powerpoint/2010/main" val="2860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Creating Rails Views and Controller </a:t>
            </a:r>
            <a:endParaRPr lang="en-US" sz="2600" dirty="0">
              <a:solidFill>
                <a:srgbClr val="26262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825" y="882309"/>
            <a:ext cx="397573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Create first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rails generate controller home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Create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file and store with name 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index.html.erb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rails g controller home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</a:p>
          <a:p>
            <a:pPr lvl="1"/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the content to </a:t>
            </a:r>
            <a:r>
              <a:rPr lang="en-US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index.html.erb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&lt;h1&gt;Hello, Rails!&lt;/h1&gt;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Open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file 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routes.rb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your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editor. Remove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comment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“#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and change root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 root ‘</a:t>
            </a:r>
            <a:r>
              <a:rPr lang="en-US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home#index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New Picture (47).bmp"/>
          <p:cNvPicPr>
            <a:picLocks noChangeAspect="1"/>
          </p:cNvPicPr>
          <p:nvPr/>
        </p:nvPicPr>
        <p:blipFill rotWithShape="1">
          <a:blip r:embed="rId2"/>
          <a:srcRect r="1872"/>
          <a:stretch/>
        </p:blipFill>
        <p:spPr>
          <a:xfrm>
            <a:off x="4612461" y="896670"/>
            <a:ext cx="4275507" cy="24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6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Creating Rails Views and </a:t>
            </a:r>
            <a:r>
              <a:rPr lang="en-US" sz="2600" dirty="0">
                <a:solidFill>
                  <a:srgbClr val="262626"/>
                </a:solidFill>
              </a:rPr>
              <a:t>Controller (Contd.) 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825" y="882309"/>
            <a:ext cx="7230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Launch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web server again and navigate to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http://localhost:3000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your browser.</a:t>
            </a:r>
          </a:p>
          <a:p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New Picture (49)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32" y="1423174"/>
            <a:ext cx="6333807" cy="2801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22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87378" y="4425010"/>
            <a:ext cx="359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For Queries:</a:t>
            </a:r>
          </a:p>
          <a:p>
            <a:pPr lvl="1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Twitter @edurekaIN: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#askEdureka</a:t>
            </a: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Facebook </a:t>
            </a:r>
            <a:r>
              <a:rPr lang="en-US" sz="1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/edurekaIN</a:t>
            </a:r>
          </a:p>
        </p:txBody>
      </p:sp>
    </p:spTree>
    <p:extLst>
      <p:ext uri="{BB962C8B-B14F-4D97-AF65-F5344CB8AC3E}">
        <p14:creationId xmlns:p14="http://schemas.microsoft.com/office/powerpoint/2010/main" val="14455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1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00692" y="105667"/>
            <a:ext cx="605044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  <a:latin typeface="Calibri"/>
                <a:sym typeface="Calibri"/>
                <a:rtl val="0"/>
              </a:rPr>
              <a:t>9 Reasons Why You Should Learn Ruby</a:t>
            </a:r>
            <a:endParaRPr lang="en-US" sz="2600" dirty="0">
              <a:solidFill>
                <a:srgbClr val="262626"/>
              </a:solidFill>
              <a:latin typeface="Calibri"/>
              <a:sym typeface="Calibri"/>
              <a:rtl val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6" y="819150"/>
            <a:ext cx="2262854" cy="17197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8213" y="2475510"/>
            <a:ext cx="2441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 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42" y="1089499"/>
            <a:ext cx="1332689" cy="13326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767" y="2485956"/>
            <a:ext cx="26794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Saves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</a:t>
            </a:r>
            <a:r>
              <a: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writing more with less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370" y="1138137"/>
            <a:ext cx="2517867" cy="12743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47696" y="2505410"/>
            <a:ext cx="28339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Create web apps quickly and with ease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58" y="3158079"/>
            <a:ext cx="1614854" cy="13661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97151" y="4538065"/>
            <a:ext cx="1450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/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charge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52" y="3281300"/>
            <a:ext cx="1225846" cy="12191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12366" y="4519643"/>
            <a:ext cx="1836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/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Ruby can be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customized</a:t>
            </a:r>
          </a:p>
        </p:txBody>
      </p:sp>
    </p:spTree>
    <p:extLst>
      <p:ext uri="{BB962C8B-B14F-4D97-AF65-F5344CB8AC3E}">
        <p14:creationId xmlns:p14="http://schemas.microsoft.com/office/powerpoint/2010/main" val="166130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00692" y="105667"/>
            <a:ext cx="656431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262626"/>
                </a:solidFill>
                <a:latin typeface="Calibri"/>
                <a:sym typeface="Calibri"/>
                <a:rtl val="0"/>
              </a:rPr>
              <a:t>9 Reasons Why You Should Learn </a:t>
            </a:r>
            <a:r>
              <a:rPr lang="en-US" sz="2600" dirty="0" smtClean="0">
                <a:solidFill>
                  <a:srgbClr val="262626"/>
                </a:solidFill>
                <a:latin typeface="Calibri"/>
                <a:sym typeface="Calibri"/>
                <a:rtl val="0"/>
              </a:rPr>
              <a:t>Ruby (Contd.)</a:t>
            </a:r>
            <a:endParaRPr lang="en-US" sz="2600" dirty="0">
              <a:solidFill>
                <a:srgbClr val="262626"/>
              </a:solidFill>
              <a:latin typeface="Calibri"/>
              <a:sym typeface="Calibri"/>
              <a:rtl val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1722" y="2608383"/>
            <a:ext cx="2441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Portable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09621" y="2667787"/>
            <a:ext cx="2611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Learning Ruby helps you get a </a:t>
            </a: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job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IN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50349" y="4519953"/>
            <a:ext cx="31079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/>
            <a:r>
              <a:rPr lang="en-US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Make your own </a:t>
            </a:r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Domain Specific </a:t>
            </a: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Language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55831" y="4481042"/>
            <a:ext cx="1836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/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community</a:t>
            </a:r>
            <a:r>
              <a:rPr lang="en-US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help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56" y="819150"/>
            <a:ext cx="2153266" cy="16929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8378">
            <a:off x="2208948" y="1298884"/>
            <a:ext cx="419578" cy="4195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34" y="975221"/>
            <a:ext cx="1592356" cy="15923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0"/>
          <a:stretch/>
        </p:blipFill>
        <p:spPr>
          <a:xfrm>
            <a:off x="1638510" y="2924713"/>
            <a:ext cx="1756577" cy="1676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73508" y="3678659"/>
            <a:ext cx="693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DSL</a:t>
            </a:r>
            <a:endParaRPr lang="en-US" sz="11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20355" t="38576" r="20056"/>
          <a:stretch/>
        </p:blipFill>
        <p:spPr>
          <a:xfrm>
            <a:off x="5700407" y="3190671"/>
            <a:ext cx="1883151" cy="12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History</a:t>
            </a:r>
            <a:endParaRPr lang="en-US" sz="2600" dirty="0">
              <a:solidFill>
                <a:srgbClr val="26262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" y="831676"/>
            <a:ext cx="77217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Ruby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released in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1993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designed by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Yukihiro Matsumoto. 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It’s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mainly influenced by the predecessors Perl, Smalltalk, Eiffel, Ada and Lisp</a:t>
            </a:r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http://upload.wikimedia.org/wikipedia/commons/thumb/5/5a/Yukihiro_Matsumoto_EuRuKo_2011.jpg/640px-Yukihiro_Matsumoto_EuRuKo_201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321" y="920190"/>
            <a:ext cx="2195288" cy="2186266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0726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Ruby – An Overview</a:t>
            </a:r>
            <a:endParaRPr lang="en-US" sz="2600" dirty="0">
              <a:solidFill>
                <a:srgbClr val="26262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" y="831676"/>
            <a:ext cx="77217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Ruby is an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Oriented Programming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an interpreted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Ruby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draws from Smalltalk, Perl and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Lisp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treats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everything as an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Ruby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simple English like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syntax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Ruby you will write less code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0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0692" y="105667"/>
            <a:ext cx="4677145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  <a:sym typeface="Calibri"/>
                <a:rtl val="0"/>
              </a:rPr>
              <a:t>Ruby on Rails</a:t>
            </a:r>
            <a:endParaRPr lang="en-US" sz="2600" kern="0" dirty="0">
              <a:solidFill>
                <a:srgbClr val="262626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5300" y="831676"/>
            <a:ext cx="6941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Ruby on Rails is a full-stack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to developing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applications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working under the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Model-View-Control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an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Ruby on Rails framework is familiar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Simplicity 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Productivity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 of development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Reliable Solutions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ttp://upload.wikimedia.org/wikipedia/en/thumb/e/e9/Ruby_on_Rails.svg/791px-Ruby_on_Rail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36" y="947067"/>
            <a:ext cx="1907431" cy="24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693" y="105667"/>
            <a:ext cx="642599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Ruby on Rails – Reason behind the name</a:t>
            </a:r>
            <a:endParaRPr lang="en-US" sz="2600" dirty="0">
              <a:solidFill>
                <a:srgbClr val="26262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" y="831676"/>
            <a:ext cx="7721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Ruby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programming language used to implement the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entire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Rails Framework is written in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Ruby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Rails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the framework that gives the necessary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infrastructure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Ruby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Simple Syntax and Productive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coding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Ruby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Rails lets you write efficient web application using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convention over conﬁguration 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0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/>
        </p:nvGrpSpPr>
        <p:grpSpPr>
          <a:xfrm>
            <a:off x="722064" y="1103869"/>
            <a:ext cx="7082813" cy="3671106"/>
            <a:chOff x="346464" y="1132117"/>
            <a:chExt cx="7082813" cy="3671106"/>
          </a:xfrm>
        </p:grpSpPr>
        <p:sp>
          <p:nvSpPr>
            <p:cNvPr id="10" name="Rounded Rectangle 9"/>
            <p:cNvSpPr/>
            <p:nvPr/>
          </p:nvSpPr>
          <p:spPr>
            <a:xfrm>
              <a:off x="388887" y="4187831"/>
              <a:ext cx="792000" cy="61539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255991" y="3792304"/>
              <a:ext cx="792000" cy="101091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144114" y="3490114"/>
              <a:ext cx="792000" cy="131310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032239" y="3109511"/>
              <a:ext cx="792000" cy="16937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930869" y="2714820"/>
              <a:ext cx="792000" cy="208840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829500" y="2343806"/>
              <a:ext cx="792000" cy="245941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728132" y="1933901"/>
              <a:ext cx="792000" cy="286932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637277" y="1513489"/>
              <a:ext cx="792000" cy="3289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6464" y="3892287"/>
              <a:ext cx="8406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Ruby 1.0 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6076" y="4229871"/>
              <a:ext cx="8526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Dec, </a:t>
              </a:r>
              <a:r>
                <a:rPr lang="en-IN" sz="12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1996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27365" y="3416581"/>
              <a:ext cx="81759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Ruby 1.2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04887" y="4037708"/>
              <a:ext cx="8973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Dec , </a:t>
              </a:r>
              <a:r>
                <a:rPr lang="en-IN" sz="12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1997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21529" y="3135668"/>
              <a:ext cx="8044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Ruby 1.4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48621" y="3855364"/>
              <a:ext cx="9784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Aug ,</a:t>
              </a:r>
            </a:p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1999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08074" y="2778319"/>
              <a:ext cx="8044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Ruby 1.6 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12296" y="2339524"/>
              <a:ext cx="8044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Ruby 1.8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47048" y="3658274"/>
              <a:ext cx="7734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Sept , </a:t>
              </a:r>
              <a:r>
                <a:rPr lang="en-IN" sz="12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2000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01787" y="3424234"/>
              <a:ext cx="8698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Aug, 2003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794666" y="1987910"/>
              <a:ext cx="7893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Ruby 1.9</a:t>
              </a:r>
              <a:endPara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53302" y="3248151"/>
              <a:ext cx="9616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Dec, </a:t>
              </a:r>
            </a:p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2007</a:t>
              </a:r>
            </a:p>
            <a:p>
              <a:pPr algn="ctr"/>
              <a:endPara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39386" y="1545987"/>
              <a:ext cx="8374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Ruby 2.0 </a:t>
              </a:r>
            </a:p>
            <a:p>
              <a:pPr algn="ctr"/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83830" y="3030126"/>
              <a:ext cx="10979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Feb , </a:t>
              </a:r>
            </a:p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2013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12855" y="1132117"/>
              <a:ext cx="7893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Ruby 2.1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31421" y="2770766"/>
              <a:ext cx="7839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Dec, 2013</a:t>
              </a:r>
              <a:endParaRPr lang="en-IN" sz="12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endParaRPr lang="en-US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6" name="Title 1"/>
          <p:cNvSpPr txBox="1">
            <a:spLocks/>
          </p:cNvSpPr>
          <p:nvPr/>
        </p:nvSpPr>
        <p:spPr>
          <a:xfrm>
            <a:off x="400692" y="105667"/>
            <a:ext cx="6050442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  <a:sym typeface="Calibri"/>
                <a:rtl val="0"/>
              </a:rPr>
              <a:t>Ruby Versions</a:t>
            </a:r>
            <a:endParaRPr lang="en-US" sz="2600" dirty="0">
              <a:solidFill>
                <a:srgbClr val="262626"/>
              </a:solidFill>
              <a:sym typeface="Calibri"/>
              <a:rtl val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914307" y="1177045"/>
            <a:ext cx="792000" cy="35946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909340" y="838603"/>
            <a:ext cx="789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Ruby 2.2</a:t>
            </a:r>
            <a:endParaRPr lang="en-IN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70924" y="2576612"/>
            <a:ext cx="518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Apr,</a:t>
            </a:r>
          </a:p>
          <a:p>
            <a:pPr algn="ctr"/>
            <a:r>
              <a:rPr lang="en-IN" sz="12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</a:t>
            </a:r>
            <a:endParaRPr lang="en-IN" sz="12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95300" y="819150"/>
            <a:ext cx="2264236" cy="1068016"/>
            <a:chOff x="6574960" y="1320604"/>
            <a:chExt cx="2264236" cy="1068016"/>
          </a:xfrm>
        </p:grpSpPr>
        <p:grpSp>
          <p:nvGrpSpPr>
            <p:cNvPr id="43" name="Group 42"/>
            <p:cNvGrpSpPr/>
            <p:nvPr/>
          </p:nvGrpSpPr>
          <p:grpSpPr>
            <a:xfrm>
              <a:off x="6574960" y="1564323"/>
              <a:ext cx="2264236" cy="824297"/>
              <a:chOff x="5369000" y="999434"/>
              <a:chExt cx="1934360" cy="1798950"/>
            </a:xfrm>
          </p:grpSpPr>
          <p:sp>
            <p:nvSpPr>
              <p:cNvPr id="45" name="Folded Corner 44"/>
              <p:cNvSpPr/>
              <p:nvPr/>
            </p:nvSpPr>
            <p:spPr>
              <a:xfrm>
                <a:off x="5378987" y="999434"/>
                <a:ext cx="1924373" cy="1798950"/>
              </a:xfrm>
              <a:prstGeom prst="foldedCorner">
                <a:avLst/>
              </a:prstGeom>
              <a:solidFill>
                <a:srgbClr val="FFFFCC"/>
              </a:solidFill>
              <a:ln>
                <a:solidFill>
                  <a:srgbClr val="FF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369000" y="1589443"/>
                <a:ext cx="1934359" cy="100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will be using Ruby 2.1.6 in this course.</a:t>
                </a:r>
                <a:endParaRPr lang="en-IN" sz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1320604"/>
              <a:ext cx="639194" cy="639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8316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F9F14CF6-D38C-49D2-99F2-2C9F9AA9BBAF}" vid="{DDA1398E-4555-467B-8376-8AFFDA04FD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Edureka Template</Template>
  <TotalTime>3497</TotalTime>
  <Words>1065</Words>
  <Application>Microsoft Office PowerPoint</Application>
  <PresentationFormat>On-screen Show (16:9)</PresentationFormat>
  <Paragraphs>224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Castellar</vt:lpstr>
      <vt:lpstr>Symbol</vt:lpstr>
      <vt:lpstr>Tahoma</vt:lpstr>
      <vt:lpstr>Brain4ce_course_template</vt:lpstr>
      <vt:lpstr>Office Theme</vt:lpstr>
      <vt:lpstr>2_Brain4ce_course_template</vt:lpstr>
      <vt:lpstr>4_Office Theme</vt:lpstr>
      <vt:lpstr>3_Brain4ce_course_template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Module-1  Name of the Module</dc:title>
  <dc:creator>Prachi Agrawal</dc:creator>
  <cp:lastModifiedBy>Awanish</cp:lastModifiedBy>
  <cp:revision>758</cp:revision>
  <dcterms:created xsi:type="dcterms:W3CDTF">2015-02-16T06:07:34Z</dcterms:created>
  <dcterms:modified xsi:type="dcterms:W3CDTF">2015-08-24T12:38:59Z</dcterms:modified>
</cp:coreProperties>
</file>